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64" r:id="rId6"/>
    <p:sldId id="268" r:id="rId7"/>
    <p:sldId id="266" r:id="rId8"/>
    <p:sldId id="267" r:id="rId9"/>
    <p:sldId id="269" r:id="rId10"/>
    <p:sldId id="260" r:id="rId11"/>
    <p:sldId id="261" r:id="rId12"/>
    <p:sldId id="263" r:id="rId13"/>
    <p:sldId id="270" r:id="rId14"/>
    <p:sldId id="272" r:id="rId15"/>
    <p:sldId id="271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irichoi0218/insurance?select=insurance.csv" TargetMode="External"/><Relationship Id="rId2" Type="http://schemas.openxmlformats.org/officeDocument/2006/relationships/hyperlink" Target="https://www.kaggle.com/vjchoudhary7/hr-analytics-case-stud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mining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781048"/>
          </a:xfrm>
        </p:spPr>
        <p:txBody>
          <a:bodyPr>
            <a:normAutofit/>
          </a:bodyPr>
          <a:lstStyle/>
          <a:p>
            <a:r>
              <a:rPr lang="en-US" dirty="0" smtClean="0"/>
              <a:t>By: Eric Ye</a:t>
            </a:r>
          </a:p>
          <a:p>
            <a:r>
              <a:rPr lang="en-US" dirty="0" smtClean="0"/>
              <a:t>Instructor: </a:t>
            </a:r>
            <a:r>
              <a:rPr lang="en-US" dirty="0" err="1" smtClean="0"/>
              <a:t>Gitimoni</a:t>
            </a:r>
            <a:r>
              <a:rPr lang="en-US" dirty="0" smtClean="0"/>
              <a:t> </a:t>
            </a:r>
            <a:r>
              <a:rPr lang="en-US" dirty="0" err="1" smtClean="0"/>
              <a:t>Saikia</a:t>
            </a:r>
            <a:endParaRPr lang="en-US" dirty="0"/>
          </a:p>
          <a:p>
            <a:r>
              <a:rPr lang="en-US" dirty="0" smtClean="0"/>
              <a:t>December 22, 2020</a:t>
            </a:r>
          </a:p>
          <a:p>
            <a:r>
              <a:rPr lang="en-US" dirty="0" smtClean="0"/>
              <a:t>Metro College of Technology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70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  <a:r>
              <a:rPr lang="en-US" dirty="0" smtClean="0"/>
              <a:t>2 </a:t>
            </a:r>
            <a:r>
              <a:rPr lang="en-US" dirty="0"/>
              <a:t>– </a:t>
            </a:r>
            <a:r>
              <a:rPr lang="en-US" dirty="0" smtClean="0"/>
              <a:t>HR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large company XYZ, employs around 4000 employees, with around 15% leaving each year (attrition), bad for the company</a:t>
            </a:r>
          </a:p>
          <a:p>
            <a:endParaRPr lang="en-US" dirty="0" smtClean="0"/>
          </a:p>
          <a:p>
            <a:r>
              <a:rPr lang="en-US" dirty="0" smtClean="0"/>
              <a:t>4411 observations, 24 variables</a:t>
            </a:r>
          </a:p>
          <a:p>
            <a:endParaRPr lang="en-US" dirty="0"/>
          </a:p>
          <a:p>
            <a:r>
              <a:rPr lang="en-US" dirty="0" smtClean="0"/>
              <a:t>Goal of the analysis is to perform logistic regression, and investigate the dependent variable Attrition.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025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663440"/>
          </a:xfrm>
        </p:spPr>
        <p:txBody>
          <a:bodyPr/>
          <a:lstStyle/>
          <a:p>
            <a:r>
              <a:rPr lang="en-US" dirty="0" smtClean="0"/>
              <a:t>Age – Age of employee</a:t>
            </a:r>
          </a:p>
          <a:p>
            <a:r>
              <a:rPr lang="en-US" dirty="0" err="1" smtClean="0"/>
              <a:t>DistanceFromHome</a:t>
            </a:r>
            <a:r>
              <a:rPr lang="en-US" dirty="0"/>
              <a:t> </a:t>
            </a:r>
            <a:r>
              <a:rPr lang="en-US" dirty="0" smtClean="0"/>
              <a:t>– distance employee lives from home</a:t>
            </a:r>
          </a:p>
          <a:p>
            <a:r>
              <a:rPr lang="en-US" dirty="0" err="1" smtClean="0"/>
              <a:t>JobLevel</a:t>
            </a:r>
            <a:r>
              <a:rPr lang="en-US" dirty="0" smtClean="0"/>
              <a:t> – Job level at company on scale of 1-5 </a:t>
            </a:r>
          </a:p>
          <a:p>
            <a:r>
              <a:rPr lang="en-US" dirty="0" err="1" smtClean="0"/>
              <a:t>MonthlyIncome</a:t>
            </a:r>
            <a:r>
              <a:rPr lang="en-US" dirty="0" smtClean="0"/>
              <a:t> – income per month</a:t>
            </a:r>
          </a:p>
          <a:p>
            <a:r>
              <a:rPr lang="en-US" dirty="0" smtClean="0"/>
              <a:t>Education – education level of employee, scale of 1-5, ‘below college’, ‘</a:t>
            </a:r>
            <a:r>
              <a:rPr lang="en-US" dirty="0" err="1" smtClean="0"/>
              <a:t>college’,’bachelor’,’master’,’doctorate</a:t>
            </a:r>
            <a:r>
              <a:rPr lang="en-US" dirty="0" smtClean="0"/>
              <a:t>’</a:t>
            </a:r>
          </a:p>
          <a:p>
            <a:r>
              <a:rPr lang="en-US" dirty="0" err="1" smtClean="0"/>
              <a:t>NumCompaniesWorked</a:t>
            </a:r>
            <a:endParaRPr lang="en-US" dirty="0" smtClean="0"/>
          </a:p>
          <a:p>
            <a:r>
              <a:rPr lang="en-US" dirty="0" err="1" smtClean="0"/>
              <a:t>YearsAtCompany</a:t>
            </a:r>
            <a:endParaRPr lang="en-US" dirty="0" smtClean="0"/>
          </a:p>
          <a:p>
            <a:r>
              <a:rPr lang="en-US" dirty="0" err="1" smtClean="0"/>
              <a:t>YearsSinceLastPromotion</a:t>
            </a:r>
            <a:endParaRPr lang="en-US" dirty="0" smtClean="0"/>
          </a:p>
          <a:p>
            <a:r>
              <a:rPr lang="en-US" dirty="0" err="1" smtClean="0"/>
              <a:t>PercentSalaryHike</a:t>
            </a:r>
            <a:r>
              <a:rPr lang="en-US" dirty="0" smtClean="0"/>
              <a:t> – change in salary for last year</a:t>
            </a:r>
          </a:p>
          <a:p>
            <a:r>
              <a:rPr lang="en-US" b="1" dirty="0" smtClean="0"/>
              <a:t>Attrition – whether the employee left in the last year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181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224528"/>
          </a:xfrm>
        </p:spPr>
        <p:txBody>
          <a:bodyPr/>
          <a:lstStyle/>
          <a:p>
            <a:r>
              <a:rPr lang="en-US" dirty="0" smtClean="0"/>
              <a:t>The main goal in this analysis is to have an idea about the factors determining the attrition of employees</a:t>
            </a:r>
          </a:p>
          <a:p>
            <a:pPr marL="457200" indent="-457200">
              <a:buAutoNum type="arabicPeriod"/>
            </a:pPr>
            <a:r>
              <a:rPr lang="en-US" dirty="0" smtClean="0"/>
              <a:t>Data cleaning/ Missing value detection treatment/ Encoding</a:t>
            </a:r>
          </a:p>
          <a:p>
            <a:pPr marL="457200" indent="-457200">
              <a:buAutoNum type="arabicPeriod"/>
            </a:pPr>
            <a:r>
              <a:rPr lang="en-US" dirty="0" smtClean="0"/>
              <a:t>Select appropriate independent variables</a:t>
            </a:r>
          </a:p>
          <a:p>
            <a:pPr marL="457200" indent="-457200">
              <a:buAutoNum type="arabicPeriod"/>
            </a:pPr>
            <a:r>
              <a:rPr lang="en-US" dirty="0" smtClean="0"/>
              <a:t>Split dataset into X, Y</a:t>
            </a:r>
          </a:p>
          <a:p>
            <a:pPr marL="457200" indent="-457200">
              <a:buAutoNum type="arabicPeriod"/>
            </a:pPr>
            <a:r>
              <a:rPr lang="en-US" dirty="0" smtClean="0"/>
              <a:t>Import Learning Model</a:t>
            </a:r>
          </a:p>
          <a:p>
            <a:pPr marL="457200" indent="-457200">
              <a:buAutoNum type="arabicPeriod"/>
            </a:pPr>
            <a:r>
              <a:rPr lang="en-US" dirty="0" smtClean="0"/>
              <a:t>Run RFE and select best subset of X</a:t>
            </a:r>
          </a:p>
          <a:p>
            <a:pPr marL="457200" indent="-457200">
              <a:buAutoNum type="arabicPeriod"/>
            </a:pPr>
            <a:r>
              <a:rPr lang="en-US" dirty="0" smtClean="0"/>
              <a:t>Split into train and test sets</a:t>
            </a:r>
          </a:p>
          <a:p>
            <a:pPr marL="457200" indent="-457200">
              <a:buAutoNum type="arabicPeriod"/>
            </a:pPr>
            <a:r>
              <a:rPr lang="en-US" dirty="0" smtClean="0"/>
              <a:t>Find accuracy, recall, precision (Classification)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656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950" t="30267" r="63625" b="5733"/>
          <a:stretch/>
        </p:blipFill>
        <p:spPr>
          <a:xfrm>
            <a:off x="217931" y="630936"/>
            <a:ext cx="2587752" cy="47958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500" t="46533" r="49750" b="38667"/>
          <a:stretch/>
        </p:blipFill>
        <p:spPr>
          <a:xfrm>
            <a:off x="2805683" y="632234"/>
            <a:ext cx="5870383" cy="1448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6725" t="39200" r="18925" b="34933"/>
          <a:stretch/>
        </p:blipFill>
        <p:spPr>
          <a:xfrm>
            <a:off x="3008373" y="2536901"/>
            <a:ext cx="8492608" cy="1920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6500" t="69067" r="63850" b="18000"/>
          <a:stretch/>
        </p:blipFill>
        <p:spPr>
          <a:xfrm>
            <a:off x="7807086" y="4576013"/>
            <a:ext cx="3693895" cy="13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9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independent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88" t="45687" r="35770" b="17731"/>
          <a:stretch/>
        </p:blipFill>
        <p:spPr>
          <a:xfrm>
            <a:off x="868680" y="2057401"/>
            <a:ext cx="7200586" cy="30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93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Matrix/ Accuracy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6350" t="42667" r="60550" b="46000"/>
          <a:stretch/>
        </p:blipFill>
        <p:spPr>
          <a:xfrm>
            <a:off x="685800" y="2130552"/>
            <a:ext cx="4671831" cy="1289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6350" t="61333" r="49300" b="17200"/>
          <a:stretch/>
        </p:blipFill>
        <p:spPr>
          <a:xfrm>
            <a:off x="685800" y="3419856"/>
            <a:ext cx="5358384" cy="1883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5975" t="75600" r="56050" b="16533"/>
          <a:stretch/>
        </p:blipFill>
        <p:spPr>
          <a:xfrm>
            <a:off x="685800" y="5303480"/>
            <a:ext cx="4567138" cy="72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13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listening!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1200" dirty="0" smtClean="0"/>
              <a:t>References:</a:t>
            </a:r>
          </a:p>
          <a:p>
            <a:pPr marL="0" indent="0">
              <a:buNone/>
            </a:pPr>
            <a:r>
              <a:rPr lang="en-US" sz="1200" dirty="0">
                <a:hlinkClick r:id="rId2"/>
              </a:rPr>
              <a:t>HR Analytics Case Study | </a:t>
            </a:r>
            <a:r>
              <a:rPr lang="en-US" sz="1200" dirty="0" err="1" smtClean="0">
                <a:hlinkClick r:id="rId2"/>
              </a:rPr>
              <a:t>Kaggle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>
                <a:hlinkClick r:id="rId3"/>
              </a:rPr>
              <a:t>Medical Cost Personal Datasets | </a:t>
            </a:r>
            <a:r>
              <a:rPr lang="en-US" sz="1200" dirty="0" err="1">
                <a:hlinkClick r:id="rId3"/>
              </a:rPr>
              <a:t>Kaggle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71006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1 – Medical Costs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medical insurance data for families</a:t>
            </a:r>
          </a:p>
          <a:p>
            <a:endParaRPr lang="en-US" dirty="0" smtClean="0"/>
          </a:p>
          <a:p>
            <a:r>
              <a:rPr lang="en-US" dirty="0" smtClean="0"/>
              <a:t>1338 observations, 7 variables</a:t>
            </a:r>
          </a:p>
          <a:p>
            <a:endParaRPr lang="en-US" dirty="0"/>
          </a:p>
          <a:p>
            <a:r>
              <a:rPr lang="en-US" dirty="0" smtClean="0"/>
              <a:t>The goal of this analysis is to interpret and accurately predict factors impacting insurance costs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137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fontAlgn="base"/>
            <a:r>
              <a:rPr lang="en-US" dirty="0" smtClean="0"/>
              <a:t>Age - age </a:t>
            </a:r>
            <a:r>
              <a:rPr lang="en-US" dirty="0"/>
              <a:t>of </a:t>
            </a:r>
            <a:r>
              <a:rPr lang="en-US" dirty="0" smtClean="0"/>
              <a:t>the primary beneficiary</a:t>
            </a:r>
            <a:endParaRPr lang="en-US" dirty="0"/>
          </a:p>
          <a:p>
            <a:pPr fontAlgn="base"/>
            <a:r>
              <a:rPr lang="en-US" dirty="0" smtClean="0"/>
              <a:t>Sex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/>
              <a:t>insurance contractor gender, female, male</a:t>
            </a:r>
          </a:p>
          <a:p>
            <a:pPr fontAlgn="base"/>
            <a:r>
              <a:rPr lang="en-US" dirty="0" smtClean="0"/>
              <a:t>BMI - </a:t>
            </a:r>
            <a:r>
              <a:rPr lang="en-US" dirty="0"/>
              <a:t>Body mass index, providing an understanding of body, weights that are relatively high or low relative to height,</a:t>
            </a:r>
            <a:br>
              <a:rPr lang="en-US" dirty="0"/>
            </a:br>
            <a:r>
              <a:rPr lang="en-US" dirty="0"/>
              <a:t>objective index of body weight (kg / m ^ 2) using the ratio of height to weight, ideally 18.5 to 24.9</a:t>
            </a:r>
          </a:p>
          <a:p>
            <a:pPr fontAlgn="base"/>
            <a:r>
              <a:rPr lang="en-US" dirty="0" smtClean="0"/>
              <a:t>Children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/>
              <a:t>Number of children covered by health insurance / Number of dependents</a:t>
            </a:r>
          </a:p>
          <a:p>
            <a:pPr fontAlgn="base"/>
            <a:r>
              <a:rPr lang="en-US" dirty="0" smtClean="0"/>
              <a:t>Smoker - Smoker or not</a:t>
            </a:r>
            <a:endParaRPr lang="en-US" dirty="0"/>
          </a:p>
          <a:p>
            <a:pPr fontAlgn="base"/>
            <a:r>
              <a:rPr lang="en-US" dirty="0" smtClean="0"/>
              <a:t>Region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/>
              <a:t>the beneficiary's residential area in the US, northeast, southeast, southwest, northwest.</a:t>
            </a:r>
          </a:p>
          <a:p>
            <a:pPr fontAlgn="base"/>
            <a:r>
              <a:rPr lang="en-US" b="1" dirty="0" smtClean="0"/>
              <a:t>Charges</a:t>
            </a:r>
            <a:r>
              <a:rPr lang="en-US" b="1" dirty="0"/>
              <a:t> </a:t>
            </a:r>
            <a:r>
              <a:rPr lang="en-US" b="1" dirty="0" smtClean="0"/>
              <a:t>- </a:t>
            </a:r>
            <a:r>
              <a:rPr lang="en-US" b="1" dirty="0"/>
              <a:t>Individual medical costs billed by health insurance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63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goal for analysis is to see how the variables predict and affect insurance charges</a:t>
            </a:r>
          </a:p>
          <a:p>
            <a:pPr marL="457200" indent="-457200">
              <a:buAutoNum type="arabicPeriod"/>
            </a:pPr>
            <a:r>
              <a:rPr lang="en-US" dirty="0" smtClean="0"/>
              <a:t>Data cleaning/ preprocessing</a:t>
            </a:r>
          </a:p>
          <a:p>
            <a:pPr marL="457200" indent="-457200">
              <a:buAutoNum type="arabicPeriod"/>
            </a:pPr>
            <a:r>
              <a:rPr lang="en-US" dirty="0" smtClean="0"/>
              <a:t>Export data</a:t>
            </a:r>
          </a:p>
          <a:p>
            <a:pPr marL="457200" indent="-457200">
              <a:buAutoNum type="arabicPeriod"/>
            </a:pPr>
            <a:r>
              <a:rPr lang="en-US" dirty="0" smtClean="0"/>
              <a:t>Model building</a:t>
            </a:r>
          </a:p>
          <a:p>
            <a:pPr marL="457200" indent="-457200">
              <a:buAutoNum type="arabicPeriod"/>
            </a:pPr>
            <a:r>
              <a:rPr lang="en-US" dirty="0" smtClean="0"/>
              <a:t>Linear regression model</a:t>
            </a:r>
          </a:p>
          <a:p>
            <a:pPr marL="457200" indent="-457200">
              <a:buAutoNum type="arabicPeriod"/>
            </a:pPr>
            <a:r>
              <a:rPr lang="en-US" dirty="0" smtClean="0"/>
              <a:t>R-</a:t>
            </a:r>
            <a:r>
              <a:rPr lang="en-US" dirty="0" err="1" smtClean="0"/>
              <a:t>sq</a:t>
            </a:r>
            <a:r>
              <a:rPr lang="en-US" dirty="0" smtClean="0"/>
              <a:t>, adjusted R-</a:t>
            </a:r>
            <a:r>
              <a:rPr lang="en-US" dirty="0" err="1" smtClean="0"/>
              <a:t>sq</a:t>
            </a:r>
            <a:r>
              <a:rPr lang="en-US" dirty="0" smtClean="0"/>
              <a:t>, RMSE</a:t>
            </a:r>
          </a:p>
          <a:p>
            <a:pPr marL="457200" indent="-457200">
              <a:buAutoNum type="arabicPeriod"/>
            </a:pPr>
            <a:r>
              <a:rPr lang="en-US" dirty="0" smtClean="0"/>
              <a:t>Correlation matrix, p-values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19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301" t="35916" r="72324" b="40907"/>
          <a:stretch/>
        </p:blipFill>
        <p:spPr>
          <a:xfrm>
            <a:off x="5540772" y="764373"/>
            <a:ext cx="1871964" cy="21453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650" t="50533" r="48925" b="20400"/>
          <a:stretch/>
        </p:blipFill>
        <p:spPr>
          <a:xfrm>
            <a:off x="704088" y="764373"/>
            <a:ext cx="4517136" cy="2145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875" t="39734" r="51775" b="25199"/>
          <a:stretch/>
        </p:blipFill>
        <p:spPr>
          <a:xfrm>
            <a:off x="704088" y="3522103"/>
            <a:ext cx="4517136" cy="2842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425" t="36400" r="50575" b="22134"/>
          <a:stretch/>
        </p:blipFill>
        <p:spPr>
          <a:xfrm>
            <a:off x="5540772" y="3522103"/>
            <a:ext cx="4023360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4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6725" t="51733" r="51850" b="11333"/>
          <a:stretch/>
        </p:blipFill>
        <p:spPr>
          <a:xfrm>
            <a:off x="5627796" y="2057401"/>
            <a:ext cx="5878404" cy="3886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025" t="56800" r="46450" b="14000"/>
          <a:stretch/>
        </p:blipFill>
        <p:spPr>
          <a:xfrm>
            <a:off x="685800" y="2194560"/>
            <a:ext cx="4819139" cy="28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31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900" t="30666" r="34300" b="7733"/>
          <a:stretch/>
        </p:blipFill>
        <p:spPr>
          <a:xfrm>
            <a:off x="1728216" y="352699"/>
            <a:ext cx="8430768" cy="586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49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500" t="33066" r="34675" b="7734"/>
          <a:stretch/>
        </p:blipFill>
        <p:spPr>
          <a:xfrm>
            <a:off x="111047" y="457095"/>
            <a:ext cx="8447737" cy="576159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875" t="49334" r="66550" b="28799"/>
          <a:stretch/>
        </p:blipFill>
        <p:spPr>
          <a:xfrm>
            <a:off x="8786622" y="3813048"/>
            <a:ext cx="3241694" cy="240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76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Cross_val</a:t>
            </a:r>
            <a:r>
              <a:rPr lang="en-US" dirty="0" smtClean="0"/>
              <a:t>: 0.7469266088</a:t>
            </a:r>
          </a:p>
          <a:p>
            <a:r>
              <a:rPr lang="en-US" dirty="0" err="1" smtClean="0"/>
              <a:t>Model_score</a:t>
            </a:r>
            <a:r>
              <a:rPr lang="en-US" dirty="0" smtClean="0"/>
              <a:t>(</a:t>
            </a:r>
            <a:r>
              <a:rPr lang="en-US" dirty="0" err="1" smtClean="0"/>
              <a:t>X_test,y_test</a:t>
            </a:r>
            <a:r>
              <a:rPr lang="en-US" dirty="0" smtClean="0"/>
              <a:t>): 0.739197735</a:t>
            </a:r>
          </a:p>
          <a:p>
            <a:r>
              <a:rPr lang="en-US" dirty="0" smtClean="0"/>
              <a:t> R^2: 0.739197735044</a:t>
            </a:r>
          </a:p>
          <a:p>
            <a:r>
              <a:rPr lang="en-US" dirty="0" smtClean="0"/>
              <a:t>MSE: 36960029.27907</a:t>
            </a:r>
          </a:p>
          <a:p>
            <a:r>
              <a:rPr lang="en-US" dirty="0" smtClean="0"/>
              <a:t>RMSE: 6079.47606945</a:t>
            </a:r>
          </a:p>
          <a:p>
            <a:r>
              <a:rPr lang="en-US" dirty="0" smtClean="0"/>
              <a:t>Negative RMSE: -6072.42277</a:t>
            </a:r>
          </a:p>
          <a:p>
            <a:r>
              <a:rPr lang="en-US" dirty="0" smtClean="0"/>
              <a:t>Adjusted R^2: 0.73657</a:t>
            </a:r>
          </a:p>
          <a:p>
            <a:endParaRPr lang="en-US" dirty="0" smtClean="0"/>
          </a:p>
          <a:p>
            <a:r>
              <a:rPr lang="en-US" dirty="0" smtClean="0"/>
              <a:t>Age, </a:t>
            </a:r>
            <a:r>
              <a:rPr lang="en-US" dirty="0" err="1" smtClean="0"/>
              <a:t>Bmi</a:t>
            </a:r>
            <a:r>
              <a:rPr lang="en-US" dirty="0" smtClean="0"/>
              <a:t>, children, smoker have most impact on charges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95517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1255</TotalTime>
  <Words>388</Words>
  <Application>Microsoft Office PowerPoint</Application>
  <PresentationFormat>Widescreen</PresentationFormat>
  <Paragraphs>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Century Gothic</vt:lpstr>
      <vt:lpstr>Vapor Trail</vt:lpstr>
      <vt:lpstr>Data mining project</vt:lpstr>
      <vt:lpstr>Dataset 1 – Medical Costs </vt:lpstr>
      <vt:lpstr>Variable Explanation</vt:lpstr>
      <vt:lpstr>Purpose Analysis</vt:lpstr>
      <vt:lpstr>Description</vt:lpstr>
      <vt:lpstr>Correlation</vt:lpstr>
      <vt:lpstr>PowerPoint Presentation</vt:lpstr>
      <vt:lpstr>PowerPoint Presentation</vt:lpstr>
      <vt:lpstr>PowerPoint Presentation</vt:lpstr>
      <vt:lpstr>Dataset 2 – HR analytics</vt:lpstr>
      <vt:lpstr>Variable Explanation</vt:lpstr>
      <vt:lpstr>Purpose Analysis</vt:lpstr>
      <vt:lpstr>Cleaning</vt:lpstr>
      <vt:lpstr>Select independent variables</vt:lpstr>
      <vt:lpstr>Confusion Matrix/ Accuracy</vt:lpstr>
      <vt:lpstr>Thanks for listening!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project</dc:title>
  <dc:creator>Eric Ye</dc:creator>
  <cp:lastModifiedBy>Eric Ye</cp:lastModifiedBy>
  <cp:revision>36</cp:revision>
  <dcterms:created xsi:type="dcterms:W3CDTF">2020-12-22T05:55:46Z</dcterms:created>
  <dcterms:modified xsi:type="dcterms:W3CDTF">2020-12-23T02:51:15Z</dcterms:modified>
</cp:coreProperties>
</file>